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24"/>
  </p:notesMasterIdLst>
  <p:handoutMasterIdLst>
    <p:handoutMasterId r:id="rId25"/>
  </p:handoutMasterIdLst>
  <p:sldIdLst>
    <p:sldId id="256" r:id="rId2"/>
    <p:sldId id="304" r:id="rId3"/>
    <p:sldId id="300" r:id="rId4"/>
    <p:sldId id="261" r:id="rId5"/>
    <p:sldId id="286" r:id="rId6"/>
    <p:sldId id="289" r:id="rId7"/>
    <p:sldId id="290" r:id="rId8"/>
    <p:sldId id="291" r:id="rId9"/>
    <p:sldId id="306" r:id="rId10"/>
    <p:sldId id="302" r:id="rId11"/>
    <p:sldId id="313" r:id="rId12"/>
    <p:sldId id="295" r:id="rId13"/>
    <p:sldId id="298" r:id="rId14"/>
    <p:sldId id="308" r:id="rId15"/>
    <p:sldId id="303" r:id="rId16"/>
    <p:sldId id="310" r:id="rId17"/>
    <p:sldId id="314" r:id="rId18"/>
    <p:sldId id="312" r:id="rId19"/>
    <p:sldId id="305" r:id="rId20"/>
    <p:sldId id="284" r:id="rId21"/>
    <p:sldId id="287" r:id="rId22"/>
    <p:sldId id="315" r:id="rId23"/>
  </p:sldIdLst>
  <p:sldSz cx="12192000" cy="6858000"/>
  <p:notesSz cx="6805613" cy="9944100"/>
  <p:embeddedFontLst>
    <p:embeddedFont>
      <p:font typeface="Raleway" panose="020B0503030101060003" pitchFamily="34" charset="77"/>
      <p:regular r:id="rId26"/>
      <p:bold r:id="rId27"/>
      <p:italic r:id="rId28"/>
      <p:boldItalic r:id="rId29"/>
    </p:embeddedFont>
    <p:embeddedFont>
      <p:font typeface="Raleway ExtraBold" panose="020B0503030101060003" pitchFamily="34" charset="77"/>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1E"/>
    <a:srgbClr val="FFE4BF"/>
    <a:srgbClr val="FCB147"/>
    <a:srgbClr val="33A1DE"/>
    <a:srgbClr val="FCBE3E"/>
    <a:srgbClr val="289CDE"/>
    <a:srgbClr val="007BC1"/>
    <a:srgbClr val="E6E6E6"/>
    <a:srgbClr val="003356"/>
    <a:srgbClr val="001F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llemlayout 4 - Markerin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23" autoAdjust="0"/>
    <p:restoredTop sz="81390" autoAdjust="0"/>
  </p:normalViewPr>
  <p:slideViewPr>
    <p:cSldViewPr snapToGrid="0" showGuides="1">
      <p:cViewPr varScale="1">
        <p:scale>
          <a:sx n="176" d="100"/>
          <a:sy n="176" d="100"/>
        </p:scale>
        <p:origin x="2856"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13F6AEEE-E778-402E-8B8F-9A98AED26EB8}" type="datetimeFigureOut">
              <a:rPr lang="en-GB" smtClean="0"/>
              <a:t>03/07/2019</a:t>
            </a:fld>
            <a:endParaRPr lang="en-GB"/>
          </a:p>
        </p:txBody>
      </p:sp>
      <p:sp>
        <p:nvSpPr>
          <p:cNvPr id="9" name="Header Placeholder 8"/>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000"/>
            </a:lvl1pPr>
          </a:lstStyle>
          <a:p>
            <a:fld id="{1386E511-D742-4EFE-90B5-C9FC42762E0F}" type="datetimeFigureOut">
              <a:rPr lang="en-GB" smtClean="0"/>
              <a:pPr/>
              <a:t>03/07/2019</a:t>
            </a:fld>
            <a:endParaRPr lang="en-GB"/>
          </a:p>
        </p:txBody>
      </p:sp>
      <p:sp>
        <p:nvSpPr>
          <p:cNvPr id="10" name="Slide Number Placeholder 9"/>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um.dk/Aktuelt/Publikationer/~/media/Filer%20-%20Publikationer_i_pdf/2017/Demenshandlingsplan-2025-Et-trygt-og-vaerdigt-liv-med-demens/Demenshandlingsplan-2025-Et-trygt-og-vaerdigt-liv-med-demens.ash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[Dette oplæg indeholder udvalgte centrale budskabet fr</a:t>
            </a:r>
            <a:r>
              <a:rPr lang="da-DK" baseline="0" dirty="0"/>
              <a:t>a informationsmaterialet om brug af lægemidler til personer med demens. Materialet er udarbejdet i Sundhedsstyrensen i 2018-2019 og er en del af initiativ 5 fra den Nationale Demenshandlingsplan. Oplægget kan</a:t>
            </a:r>
            <a:r>
              <a:rPr lang="da-DK" dirty="0"/>
              <a:t> fx anvendes på fællesmøder, undervisningsdage, temadage eller lignend</a:t>
            </a:r>
            <a:r>
              <a:rPr lang="da-DK" baseline="0" dirty="0"/>
              <a:t>e og kan præsenteres af fx en leder, demenskoordinator, faglig medarbejder eller en anden fagperson med særlig interesse for området. </a:t>
            </a:r>
            <a:r>
              <a:rPr lang="da-DK" dirty="0"/>
              <a:t>]</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4268516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Et eksempel</a:t>
            </a:r>
            <a:r>
              <a:rPr lang="da-DK" baseline="0" dirty="0"/>
              <a:t> på et ikke-medicinsk tiltag, som kan udgøre fundamentet for pleje og omsorg af personen med demens, er den personcentrerede omsorg. </a:t>
            </a:r>
          </a:p>
          <a:p>
            <a:endParaRPr lang="da-DK" baseline="0" dirty="0"/>
          </a:p>
          <a:p>
            <a:r>
              <a:rPr lang="da-DK" baseline="0" dirty="0"/>
              <a:t>Personcentreret omsorg handler om at sætte den enkelte i centrum og at præferencer, personlighed, livshistorie og fysiske helbredstilstand skal være udgangspunktet for den daglige pleje og omsorg. Demenssygdommen må altså ikke blive omdrejningspunktet. </a:t>
            </a:r>
          </a:p>
          <a:p>
            <a:endParaRPr lang="da-DK" baseline="0" dirty="0"/>
          </a:p>
          <a:p>
            <a:r>
              <a:rPr lang="da-DK" baseline="0" dirty="0"/>
              <a:t>Personcentreret omsorg kræver viden, redskaber og øvelse. Forandringer sker ikke over natten, men over en længere tid, hvor vedholdenhed og tålmodighed er vigtige egenskaber. Det er altså vigtigt at anerkende, at det kan være svært og at der vil være bump på vejen. Af samme grund er ledelsens opbakning og støtte afgørende. Ledelsen skal bl.a. være med til at sikre, at medarbejderne klædes på med de nødvendige kompetencer og redskaber samt en grundlæggende viden om emnet.</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856373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33005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Overordnet</a:t>
            </a:r>
            <a:r>
              <a:rPr lang="da-DK" sz="1200" baseline="0" dirty="0"/>
              <a:t> set er demenslægemidlernes effekt stabiliserende og midlertidig. Der er altså ikke tale om en helbredende behandling.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aseline="0" dirty="0"/>
              <a:t>Ved Alzheimers sygdom, Lewy </a:t>
            </a:r>
            <a:r>
              <a:rPr lang="da-DK" sz="1200" baseline="0" dirty="0" err="1"/>
              <a:t>body</a:t>
            </a:r>
            <a:r>
              <a:rPr lang="da-DK" sz="1200" baseline="0" dirty="0"/>
              <a:t> demens og demens ved </a:t>
            </a:r>
            <a:r>
              <a:rPr lang="da-DK" sz="1200" baseline="0" dirty="0" err="1"/>
              <a:t>Parkinsons</a:t>
            </a:r>
            <a:r>
              <a:rPr lang="da-DK" sz="1200" baseline="0" dirty="0"/>
              <a:t> sygdom kan to forskellige typer lægemidler anvendes. Den ene type virker på signalstoffet </a:t>
            </a:r>
            <a:r>
              <a:rPr lang="da-DK" sz="1200" baseline="0" dirty="0" err="1"/>
              <a:t>acetylkolin</a:t>
            </a:r>
            <a:r>
              <a:rPr lang="da-DK" sz="1200" baseline="0" dirty="0"/>
              <a:t> og omfatter lægemidlerne </a:t>
            </a:r>
            <a:r>
              <a:rPr lang="da-DK" sz="1200" baseline="0" dirty="0" err="1"/>
              <a:t>donepezil</a:t>
            </a:r>
            <a:r>
              <a:rPr lang="da-DK" sz="1200" baseline="0" dirty="0"/>
              <a:t>, </a:t>
            </a:r>
            <a:r>
              <a:rPr lang="da-DK" sz="1200" baseline="0" dirty="0" err="1"/>
              <a:t>galantamin</a:t>
            </a:r>
            <a:r>
              <a:rPr lang="da-DK" sz="1200" baseline="0" dirty="0"/>
              <a:t> og </a:t>
            </a:r>
            <a:r>
              <a:rPr lang="da-DK" sz="1200" baseline="0" dirty="0" err="1"/>
              <a:t>rivastigmin</a:t>
            </a:r>
            <a:r>
              <a:rPr lang="da-DK" sz="1200" baseline="0" dirty="0"/>
              <a:t>. Den anden type virker på signalstoffet  </a:t>
            </a:r>
            <a:r>
              <a:rPr lang="da-DK" sz="1200" baseline="0" dirty="0" err="1"/>
              <a:t>glutamat</a:t>
            </a:r>
            <a:r>
              <a:rPr lang="da-DK" sz="1200" baseline="0" dirty="0"/>
              <a:t> og omfatter lægemidlet </a:t>
            </a:r>
            <a:r>
              <a:rPr lang="da-DK" sz="1200" baseline="0" dirty="0" err="1"/>
              <a:t>memantin</a:t>
            </a:r>
            <a:r>
              <a:rPr lang="da-DK" sz="1200" baseline="0" dirty="0"/>
              <a:t>, som kun anvendes ved Alzheimers sygdom.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aseline="0" dirty="0"/>
              <a:t>Det bør løbende overvejes, om der er effekt ved behandling med demenslægemidler. Især ved svær demens og efter en længere behandlingstid, bør det overvejes i samarbejde med den behandlingsansvarlige læge, om behandlingen skal ophøre. Hvis personen med demens får det værre inden for 2-4 uger efter ophør med et demenslægemiddel, kan det overvejes, om behandling igen skal startes. Det bør altid være et samarbejde mellem personen med demens, de pårørende, plejepersonalet og lægen, når der er tale om valg af eller ændringer i en behandling. </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1196371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2240928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a:t>
            </a:r>
            <a:r>
              <a:rPr lang="da-DK" baseline="0" dirty="0"/>
              <a:t> fleste personer med demens (ca. 90%) vil over tid udvikle adfærdsmæssige og psykiske symptomer. Disse symptomer skal som udgangspunkt behandles uden brug af lægemidler. Nogle gange vil symptomerne endda gå over af sig selv igen. </a:t>
            </a:r>
          </a:p>
          <a:p>
            <a:endParaRPr lang="da-DK" baseline="0" dirty="0"/>
          </a:p>
          <a:p>
            <a:r>
              <a:rPr lang="da-DK" baseline="0" dirty="0"/>
              <a:t>Det er i stedet vigtigt at undersøge, hvad der kunne lægge til grund for adfærden hos den enkelte og rette op på dette for at medvirke til en bedre trivsel. </a:t>
            </a:r>
          </a:p>
          <a:p>
            <a:endParaRPr lang="da-DK" baseline="0" dirty="0"/>
          </a:p>
          <a:p>
            <a:r>
              <a:rPr lang="da-DK" baseline="0" dirty="0"/>
              <a:t>I tilfælde hvor personen er til fare for sig selv eller andre, kan det være relevant at overveje antipsykotisk behandling. Det kan også overvejes, hvis den enkelte oplever pinefulde, psykotiske symptomer. Behandlingen bør dog vare i kortest mulig tid og skal også løbende observeres. </a:t>
            </a:r>
          </a:p>
          <a:p>
            <a:endParaRPr lang="da-DK" baseline="0" dirty="0"/>
          </a:p>
          <a:p>
            <a:r>
              <a:rPr lang="da-DK" baseline="0" dirty="0"/>
              <a:t>Også her er det vigtigt, at der er tale om et samarbejde mellem personen med demens (hvis muligt), de pårørende, plejepersonalet og den behandlingsansvarlige læge. </a:t>
            </a:r>
          </a:p>
          <a:p>
            <a:endParaRPr lang="da-DK" baseline="0" dirty="0"/>
          </a:p>
          <a:p>
            <a:r>
              <a:rPr lang="da-DK" baseline="0" dirty="0"/>
              <a:t>Antipsykotisk medicin opdeles i 1. og 2. generations lægemidler og man bør som udgangspunkt anvende 2. generationslægemidler til behandling af adfærdsmæssige og psykiske symptomer. Husk også, at antipsykotisk medicin kan påvirke hjertet og der bør derfor tages et EKG (elektrokardiografi) før opstart af behandlingen.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2137301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1697617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Personer med demens kan sagtens</a:t>
            </a:r>
            <a:r>
              <a:rPr lang="da-DK" baseline="0" dirty="0"/>
              <a:t> udvise symptomer på depression og angst, men det kan være svært at stille en diagnose. Symptomerne kan skyldes mange forhold, fx skift i omgivelser. Det kan også være, at personen har været diagnosticeret med depression eller angst, før deres demens udviklede sig. På </a:t>
            </a:r>
            <a:r>
              <a:rPr lang="da-DK" baseline="0" dirty="0" err="1"/>
              <a:t>slidet</a:t>
            </a:r>
            <a:r>
              <a:rPr lang="da-DK" baseline="0" dirty="0"/>
              <a:t> fremgår eksempler på både angst- og depressive symptomer. </a:t>
            </a:r>
          </a:p>
          <a:p>
            <a:endParaRPr lang="da-DK" baseline="0" dirty="0"/>
          </a:p>
          <a:p>
            <a:r>
              <a:rPr lang="da-DK" baseline="0" dirty="0"/>
              <a:t>Det er en lægelig og en individuel vurdering, om depressions- og angstsymptomer ved demens skal behandles med medicin. Hvis det er tilfældet, vil det typisk være et antidepressivt lægemiddel af typen SSRI der anvendes. Som plejepersonale er det altid vigtigt at observere den enkelte for at være med til, at vurdere behandlingens effekt. Det kan fx gøres ved hjælp af skemaer, som nævnt tidligere. </a:t>
            </a:r>
          </a:p>
          <a:p>
            <a:endParaRPr lang="da-DK" baseline="0" dirty="0"/>
          </a:p>
          <a:p>
            <a:r>
              <a:rPr lang="da-DK" baseline="0" dirty="0"/>
              <a:t>Se et eksempel på behandling af angst hos en person med demens på næste slide.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3840803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566741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1935968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2369650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2501866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Initiativ</a:t>
            </a:r>
            <a:r>
              <a:rPr lang="da-DK" baseline="0" dirty="0"/>
              <a:t> 5 er en del af den Nationale Demenshandlingsplan 2017-2025. Demenshandlingsplanen har fokus på tre overordnede områder (se slide), hvor initiativ 5 skal være med til at understøtte at nedbringe forbruget af antipsykotisk medicin blandt personer med demens med 50% frem mod år 2025. </a:t>
            </a:r>
          </a:p>
          <a:p>
            <a:endParaRPr lang="da-DK" baseline="0" dirty="0"/>
          </a:p>
          <a:p>
            <a:r>
              <a:rPr lang="da-DK" baseline="0" dirty="0"/>
              <a:t>Demenshandlingsplanen indeholder 23 forskellige initiativer og kan findes her: </a:t>
            </a:r>
            <a:r>
              <a:rPr lang="da-DK" dirty="0">
                <a:hlinkClick r:id="rId3"/>
              </a:rPr>
              <a:t>https://www.sum.dk/Aktuelt/Publikationer/~/media/Filer%20-%20Publikationer_i_pdf/2017/Demenshandlingsplan-2025-Et-trygt-og-vaerdigt-liv-med-demens/Demenshandlingsplan-2025-Et-trygt-og-vaerdigt-liv-med-demens.ashx</a:t>
            </a:r>
            <a:r>
              <a:rPr lang="da-DK" dirty="0"/>
              <a:t>. </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20</a:t>
            </a:fld>
            <a:endParaRPr lang="en-GB"/>
          </a:p>
        </p:txBody>
      </p:sp>
    </p:spTree>
    <p:extLst>
      <p:ext uri="{BB962C8B-B14F-4D97-AF65-F5344CB8AC3E}">
        <p14:creationId xmlns:p14="http://schemas.microsoft.com/office/powerpoint/2010/main" val="2783121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Initiativ</a:t>
            </a:r>
            <a:r>
              <a:rPr lang="da-DK" baseline="0" dirty="0"/>
              <a:t> 5 består af flere elementer fordelt på nedenstående målgrupper. </a:t>
            </a:r>
          </a:p>
          <a:p>
            <a:endParaRPr lang="da-DK" baseline="0" dirty="0"/>
          </a:p>
          <a:p>
            <a:r>
              <a:rPr lang="da-DK" b="1" baseline="0" dirty="0"/>
              <a:t>Social- og sundhedsfagligt personale på plejecentre: </a:t>
            </a:r>
            <a:r>
              <a:rPr lang="da-DK" b="0" baseline="0" dirty="0"/>
              <a:t>Dette er den primære målgruppe. Til denne gruppe er der udarbejdet informationsmaterialet ”Brug af lægemidler”, som vil blive gennemgået i de følgende slides. Derudover er der lavet videoer fra tre plejecentre i landet, som hver især giver et indblik i deres hverdag og arbejdet med at nedbringe forbruget af antipsykotisk medicin hos personer med demens samt sikre den bedst mulige pleje og omsorg for den enkelte – og for plejepersonalet. </a:t>
            </a:r>
            <a:endParaRPr lang="da-DK" b="1" baseline="0" dirty="0"/>
          </a:p>
          <a:p>
            <a:endParaRPr lang="da-DK" b="1" baseline="0" dirty="0"/>
          </a:p>
          <a:p>
            <a:r>
              <a:rPr lang="da-DK" b="1" baseline="0" dirty="0"/>
              <a:t>Alment praktiserende læger: </a:t>
            </a:r>
            <a:r>
              <a:rPr lang="da-DK" b="0" baseline="0" dirty="0"/>
              <a:t>Der er også udviklet materiale til de alment praktiserende læger om samme emne. I december 2018 omhandlede Månedsbladet for Rational </a:t>
            </a:r>
            <a:r>
              <a:rPr lang="da-DK" b="0" baseline="0" dirty="0" err="1"/>
              <a:t>Farmakoterapi</a:t>
            </a:r>
            <a:r>
              <a:rPr lang="da-DK" b="0" baseline="0" dirty="0"/>
              <a:t> netop antipsykotisk medicin og ikke-medicinske tiltag som forebyggelse og behandling af adfærdsmæssige og psykiske symptomer (BPSD – </a:t>
            </a:r>
            <a:r>
              <a:rPr lang="da-DK" b="0" baseline="0" dirty="0" err="1"/>
              <a:t>behavioral</a:t>
            </a:r>
            <a:r>
              <a:rPr lang="da-DK" b="0" baseline="0" dirty="0"/>
              <a:t> and </a:t>
            </a:r>
            <a:r>
              <a:rPr lang="da-DK" b="0" baseline="0" dirty="0" err="1"/>
              <a:t>psychological</a:t>
            </a:r>
            <a:r>
              <a:rPr lang="da-DK" b="0" baseline="0" dirty="0"/>
              <a:t> symptoms of dementia) ved demens. </a:t>
            </a:r>
          </a:p>
          <a:p>
            <a:endParaRPr lang="da-DK" b="1" baseline="0" dirty="0"/>
          </a:p>
          <a:p>
            <a:r>
              <a:rPr lang="da-DK" b="1" baseline="0" dirty="0"/>
              <a:t>Ambitionen med informationsmaterialet </a:t>
            </a:r>
            <a:r>
              <a:rPr lang="da-DK" b="0" baseline="0" dirty="0"/>
              <a:t>har været at samle de mange budskaber, som fremgår i forskellige publikationer og videreformidle disse til den primære målgruppe. Der er fx tale om publikationer på initiativ 5, der udarbejdes af hhv. Sundhedsdatastyrelsen samt andre relevante projekter i regi af </a:t>
            </a:r>
            <a:r>
              <a:rPr lang="da-DK" sz="1200" b="0" i="0" u="none" strike="noStrike" kern="1200" baseline="0" dirty="0">
                <a:solidFill>
                  <a:schemeClr val="tx1"/>
                </a:solidFill>
                <a:latin typeface="+mn-lt"/>
                <a:ea typeface="+mn-ea"/>
                <a:cs typeface="+mn-cs"/>
              </a:rPr>
              <a:t>den Nationale Demenshandlingsplan i Sundhedsstyrelsen. Der er især lagt vægt på videreformidling af relevante anbefalinger i de tre nationale kliniske retningslinjer om demens, som blev udgivet i 2018 og 2019, samt Demenshåndbøgerne fra april 2019. Ved at samle denne  information, giver det forhåbentlig et bedre overblik over de mange relevante produkter, der udgives i disse år som en del af Demenshandlingsplanen. </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339009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Grafen viser</a:t>
            </a:r>
            <a:r>
              <a:rPr lang="da-DK" baseline="0" dirty="0"/>
              <a:t> andelen og </a:t>
            </a:r>
            <a:r>
              <a:rPr lang="da-DK" dirty="0"/>
              <a:t>udviklingen</a:t>
            </a:r>
            <a:r>
              <a:rPr lang="da-DK" baseline="0" dirty="0"/>
              <a:t> af ældre personer (over 64 år) med demens, som årligt har indløst en recept på antipsykotika i perioden 2014-2017. Tallene stammer fra Sundhedsdatastyrelsens rapport over forbruget af antipsykotika til borgere med demens, som blev udgivet i 2018. </a:t>
            </a:r>
          </a:p>
          <a:p>
            <a:endParaRPr lang="da-DK" baseline="0" dirty="0"/>
          </a:p>
          <a:p>
            <a:r>
              <a:rPr lang="da-DK" baseline="0" dirty="0"/>
              <a:t>Grafen viser, at ca. hver femte person over 64 år med demens får antipsykotika som en del af deres behandling. Dette har været uændret i 2014-2016, mens der ses et lille fald til 19 % i 2017. Derudover viser opgørelser, at hver sjette person med demens dagligt får mere end ti forskellige lægemidler! </a:t>
            </a:r>
          </a:p>
          <a:p>
            <a:endParaRPr lang="da-DK" baseline="0" dirty="0"/>
          </a:p>
          <a:p>
            <a:r>
              <a:rPr lang="da-DK" baseline="0" dirty="0"/>
              <a:t>Der er derfor al mulig grund til at rette opmærksomheden mod anvendelse af antipsykotika og andre hyppigt anvendte lægemidler hos personer med demens. Og samtidig lære af de tiltag, der kan være med til at nedsætte forbruget.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1655437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Informations</a:t>
            </a:r>
            <a:r>
              <a:rPr lang="da-DK" baseline="0" dirty="0"/>
              <a:t>materialet ”Brug af lægemidler ved demens” er udarbejdet af en faglig arbejdsgruppe, som er nedsat af Sundhedsstyrelsen. Arbejdsgruppen består af social- og sundhedsassistenter, sygeplejersker, demenskoordinatorer, psykiatere og en alment praktiserende læge, der hver især repræsenterer hhv. FOA, Dansk Sygepleje Selskab, Demenskoordinatorerne i Danmark, Nationalt </a:t>
            </a:r>
            <a:r>
              <a:rPr lang="da-DK" baseline="0" dirty="0" err="1"/>
              <a:t>Videnscenter</a:t>
            </a:r>
            <a:r>
              <a:rPr lang="da-DK" baseline="0" dirty="0"/>
              <a:t> for Demens, Dansk Psykiatrisk Selskab og Dansk Selskab for Almen Medicin. </a:t>
            </a:r>
          </a:p>
          <a:p>
            <a:endParaRPr lang="da-DK"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Formålet</a:t>
            </a:r>
            <a:r>
              <a:rPr lang="da-DK" sz="1200" baseline="0" dirty="0"/>
              <a:t> med materialet er, at ø</a:t>
            </a:r>
            <a:r>
              <a:rPr lang="da-DK" sz="1200" dirty="0"/>
              <a:t>ge kendskabet til </a:t>
            </a:r>
            <a:r>
              <a:rPr lang="da-DK" sz="1200" b="0" dirty="0"/>
              <a:t>hensigtsmæssig medicinering </a:t>
            </a:r>
            <a:r>
              <a:rPr lang="da-DK" sz="1200" dirty="0"/>
              <a:t>blandt målgruppen</a:t>
            </a:r>
            <a:r>
              <a:rPr lang="da-DK" sz="1200" b="1" dirty="0"/>
              <a:t>. </a:t>
            </a:r>
            <a:r>
              <a:rPr lang="da-DK" sz="1200" b="0" dirty="0"/>
              <a:t>Sundhedsstyrelsen</a:t>
            </a:r>
            <a:r>
              <a:rPr lang="da-DK" sz="1200" dirty="0"/>
              <a:t> ønsker desuden,</a:t>
            </a:r>
            <a:r>
              <a:rPr lang="da-DK" sz="1200" baseline="0" dirty="0"/>
              <a:t> </a:t>
            </a:r>
            <a:r>
              <a:rPr lang="da-DK" sz="1200" dirty="0"/>
              <a:t>at samle relevante budskaber på tværs af eksisterende publikationer, der alle handler om anvendelse af lægemidler hos personer med demens,</a:t>
            </a:r>
            <a:r>
              <a:rPr lang="da-DK" sz="1200" baseline="0" dirty="0"/>
              <a:t> så man som plejepersonale ikke behøver at bladre mange dokumenter igennem. </a:t>
            </a:r>
            <a:endParaRPr lang="da-DK" sz="1200" dirty="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1133856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4276653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265062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BPSD står</a:t>
            </a:r>
            <a:r>
              <a:rPr lang="da-DK" baseline="0" dirty="0"/>
              <a:t> for </a:t>
            </a:r>
            <a:r>
              <a:rPr lang="da-DK" i="1" baseline="0" dirty="0" err="1"/>
              <a:t>behavioral</a:t>
            </a:r>
            <a:r>
              <a:rPr lang="da-DK" i="1" baseline="0" dirty="0"/>
              <a:t> and </a:t>
            </a:r>
            <a:r>
              <a:rPr lang="da-DK" i="1" baseline="0" dirty="0" err="1"/>
              <a:t>psychological</a:t>
            </a:r>
            <a:r>
              <a:rPr lang="da-DK" i="1" baseline="0" dirty="0"/>
              <a:t> symptoms of dementia. </a:t>
            </a:r>
          </a:p>
          <a:p>
            <a:endParaRPr lang="da-DK" i="1" baseline="0" dirty="0"/>
          </a:p>
          <a:p>
            <a:r>
              <a:rPr lang="da-DK" i="0" baseline="0" dirty="0"/>
              <a:t>Størstedelen af personer med demens vil opleve disse symptomer i løbet af deres sygdomsforløb (ca. 90%), men det er vigtigt at understrege, at de fleste tilfælde vil gå over af sig selv i løbet af kort tid og uden behandling. </a:t>
            </a:r>
          </a:p>
          <a:p>
            <a:endParaRPr lang="da-DK" i="0" baseline="0" dirty="0"/>
          </a:p>
          <a:p>
            <a:r>
              <a:rPr lang="da-DK" i="0" baseline="0" dirty="0" err="1"/>
              <a:t>Udadreagerende</a:t>
            </a:r>
            <a:r>
              <a:rPr lang="da-DK" i="0" baseline="0" dirty="0"/>
              <a:t> adfærd påvirker både den enkelte, men også omgivelserne – de pårørende eller beboere og plejepersonalet på plejecentrene. Det er derfor vigtigt, at der tages hånd om de adfærdsmæssige og psykiske symptomer og at årsagen til adfærden undersøges og beskrives nærmere. Det skyldes ofte andre tilstande, som fx infektioner, søvnforstyrrelser eller væskemangel. Se listen på s. 12. Det kunne også være, at adfærden skyldes </a:t>
            </a:r>
            <a:r>
              <a:rPr lang="da-DK" i="0" baseline="0" dirty="0" err="1"/>
              <a:t>delir</a:t>
            </a:r>
            <a:r>
              <a:rPr lang="da-DK" i="0" baseline="0" dirty="0"/>
              <a:t>, som er en hyppig tilstand hos ældre personer med demens. I kan læse mere om </a:t>
            </a:r>
            <a:r>
              <a:rPr lang="da-DK" i="0" baseline="0" dirty="0" err="1"/>
              <a:t>delir</a:t>
            </a:r>
            <a:r>
              <a:rPr lang="da-DK" i="0" baseline="0" dirty="0"/>
              <a:t> i informationsmaterialet. </a:t>
            </a:r>
            <a:endParaRPr lang="da-DK" i="0"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709928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Første led i behandlingen</a:t>
            </a:r>
            <a:r>
              <a:rPr lang="da-DK" baseline="0" dirty="0"/>
              <a:t> af adfærdsmæssige og psykiske symptomer ved demens er uden brug af lægemidler – med andre ord, ikke-medicinske tiltag. Det skal også undersøges, hvilke behov der ikke er opfyldt og derfor kan forårsager adfærden. </a:t>
            </a:r>
          </a:p>
          <a:p>
            <a:endParaRPr lang="da-DK" baseline="0" dirty="0"/>
          </a:p>
          <a:p>
            <a:r>
              <a:rPr lang="da-DK" baseline="0" dirty="0"/>
              <a:t>Skemaer kan være en hjælp til at dokumentere adfærden og for at se, om der er bestemte begivenheder, der udløser en bestemt adfærd hos den enkelte. Bilag 1-2 er eksempler herpå, som kan printes og bruges til inspiration, se også næste slide. </a:t>
            </a:r>
          </a:p>
          <a:p>
            <a:endParaRPr lang="da-DK" baseline="0" dirty="0"/>
          </a:p>
          <a:p>
            <a:r>
              <a:rPr lang="da-DK" baseline="0" dirty="0"/>
              <a:t>Kapitel 7 ”Mere viden, råd og vejledning” er en oversigt over de relevante steder og fora, hvor man som plejepersonale kan søge råd og vejledning. Det gælder både i specifikke sager, men også generel og brugbar viden på området. Mange kender I sikkert allerede, men alle er et besøg værd. </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1773793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1671057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3. juli 2019</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26" name="Ikoner">
            <a:extLst>
              <a:ext uri="{FF2B5EF4-FFF2-40B4-BE49-F238E27FC236}">
                <a16:creationId xmlns:a16="http://schemas.microsoft.com/office/drawing/2014/main" id="{807501B8-6288-4B48-97AA-8207383A42BF}"/>
              </a:ext>
            </a:extLst>
          </p:cNvPr>
          <p:cNvSpPr>
            <a:spLocks noChangeAspect="1"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2242514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32970"/>
            <a:ext cx="113280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a:extLst>
              <a:ext uri="{FF2B5EF4-FFF2-40B4-BE49-F238E27FC236}">
                <a16:creationId xmlns:a16="http://schemas.microsoft.com/office/drawing/2014/main" id="{99C76138-CD40-4E65-845F-F511C78E056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3335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sobjekt til billed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275998"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sz="3000"/>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icture Placeholder 3">
            <a:extLst>
              <a:ext uri="{FF2B5EF4-FFF2-40B4-BE49-F238E27FC236}">
                <a16:creationId xmlns:a16="http://schemas.microsoft.com/office/drawing/2014/main" id="{5347FED5-0CD2-4FA7-BE6E-68D8065A4ECE}"/>
              </a:ext>
            </a:extLst>
          </p:cNvPr>
          <p:cNvSpPr>
            <a:spLocks noGrp="1"/>
          </p:cNvSpPr>
          <p:nvPr>
            <p:ph type="pic" sz="quarter" idx="17" hasCustomPrompt="1"/>
          </p:nvPr>
        </p:nvSpPr>
        <p:spPr>
          <a:xfrm>
            <a:off x="6275998" y="0"/>
            <a:ext cx="6094800" cy="6858000"/>
          </a:xfrm>
        </p:spPr>
        <p:txBody>
          <a:bodyPr tIns="612000" anchor="ctr" anchorCtr="0"/>
          <a:lstStyle>
            <a:lvl1pPr marL="0" indent="0" algn="ctr">
              <a:buNone/>
              <a:defRPr/>
            </a:lvl1pPr>
          </a:lstStyle>
          <a:p>
            <a:r>
              <a:rPr lang="da-DK" dirty="0"/>
              <a:t>Klik på ikonet og indsæt billede</a:t>
            </a:r>
          </a:p>
        </p:txBody>
      </p:sp>
      <p:sp>
        <p:nvSpPr>
          <p:cNvPr id="13" name="Pladsholder til slidenummer 12">
            <a:extLst>
              <a:ext uri="{FF2B5EF4-FFF2-40B4-BE49-F238E27FC236}">
                <a16:creationId xmlns:a16="http://schemas.microsoft.com/office/drawing/2014/main" id="{A51774A5-FED9-4538-B2CB-565EACF9A76D}"/>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111A1756-A0E7-4C52-9A32-CA3EB8559D08}"/>
              </a:ext>
            </a:extLst>
          </p:cNvPr>
          <p:cNvSpPr>
            <a:spLocks noGrp="1"/>
          </p:cNvSpPr>
          <p:nvPr>
            <p:ph type="dt" sz="half" idx="14"/>
          </p:nvPr>
        </p:nvSpPr>
        <p:spPr/>
        <p:txBody>
          <a:bodyPr/>
          <a:lstStyle/>
          <a:p>
            <a:endParaRPr lang="da-DK" dirty="0"/>
          </a:p>
        </p:txBody>
      </p:sp>
      <p:sp>
        <p:nvSpPr>
          <p:cNvPr id="12" name="Pladsholder til sidefod 11" hidden="1">
            <a:extLst>
              <a:ext uri="{FF2B5EF4-FFF2-40B4-BE49-F238E27FC236}">
                <a16:creationId xmlns:a16="http://schemas.microsoft.com/office/drawing/2014/main" id="{9B0D835E-06D6-410D-B17D-472F6616F431}"/>
              </a:ext>
            </a:extLst>
          </p:cNvPr>
          <p:cNvSpPr>
            <a:spLocks noGrp="1"/>
          </p:cNvSpPr>
          <p:nvPr>
            <p:ph type="ftr" sz="quarter" idx="15"/>
          </p:nvPr>
        </p:nvSpPr>
        <p:spPr/>
        <p:txBody>
          <a:bodyPr/>
          <a:lstStyle/>
          <a:p>
            <a:endParaRPr lang="da-DK" dirty="0"/>
          </a:p>
        </p:txBody>
      </p:sp>
      <p:sp>
        <p:nvSpPr>
          <p:cNvPr id="10" name="Text Placeholder Ikoner">
            <a:extLst>
              <a:ext uri="{FF2B5EF4-FFF2-40B4-BE49-F238E27FC236}">
                <a16:creationId xmlns:a16="http://schemas.microsoft.com/office/drawing/2014/main" id="{F3423F88-ABA9-453B-96CA-8105B8687026}"/>
              </a:ext>
            </a:extLst>
          </p:cNvPr>
          <p:cNvSpPr>
            <a:spLocks noGrp="1"/>
          </p:cNvSpPr>
          <p:nvPr>
            <p:ph type="body" sz="quarter" idx="18"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64251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dholdsobjekter på baggrun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097200"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1200" y="182880"/>
            <a:ext cx="5745600" cy="5926712"/>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274869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dholdsobjekter på baggrun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BC38EB6-9EC0-43F9-9816-E002D7CCA3D8}"/>
              </a:ext>
            </a:extLst>
          </p:cNvPr>
          <p:cNvSpPr/>
          <p:nvPr userDrawn="1"/>
        </p:nvSpPr>
        <p:spPr>
          <a:xfrm>
            <a:off x="1"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Rektangel 7">
            <a:extLst>
              <a:ext uri="{FF2B5EF4-FFF2-40B4-BE49-F238E27FC236}">
                <a16:creationId xmlns:a16="http://schemas.microsoft.com/office/drawing/2014/main" id="{5A6B7885-DDAE-450C-B00C-E86812F046A2}"/>
              </a:ext>
            </a:extLst>
          </p:cNvPr>
          <p:cNvSpPr/>
          <p:nvPr userDrawn="1"/>
        </p:nvSpPr>
        <p:spPr>
          <a:xfrm>
            <a:off x="6094801" y="0"/>
            <a:ext cx="60972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7448" cy="934890"/>
          </a:xfrm>
        </p:spPr>
        <p:txBody>
          <a:bodyPr/>
          <a:lstStyle>
            <a:lvl1pPr>
              <a:defRPr>
                <a:solidFill>
                  <a:schemeClr val="bg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271200" y="182880"/>
            <a:ext cx="5745507" cy="59267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432000" y="1900800"/>
            <a:ext cx="5297448" cy="41979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21338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rvet baggrund og indholdsobjek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accent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632123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og 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
        <p:nvSpPr>
          <p:cNvPr id="5" name="Pladsholder til tekst 4">
            <a:extLst>
              <a:ext uri="{FF2B5EF4-FFF2-40B4-BE49-F238E27FC236}">
                <a16:creationId xmlns:a16="http://schemas.microsoft.com/office/drawing/2014/main" id="{98E83D3A-E2DC-4014-A218-F23A5A80480F}"/>
              </a:ext>
            </a:extLst>
          </p:cNvPr>
          <p:cNvSpPr>
            <a:spLocks noGrp="1"/>
          </p:cNvSpPr>
          <p:nvPr>
            <p:ph type="body" sz="quarter" idx="13" hasCustomPrompt="1"/>
          </p:nvPr>
        </p:nvSpPr>
        <p:spPr>
          <a:xfrm>
            <a:off x="431800" y="1900238"/>
            <a:ext cx="5303000" cy="4197350"/>
          </a:xfrm>
        </p:spPr>
        <p:txBody>
          <a:bodyPr>
            <a:normAutofit/>
          </a:bodyPr>
          <a:lstStyle>
            <a:lvl1pPr marL="0" indent="0">
              <a:lnSpc>
                <a:spcPct val="83000"/>
              </a:lnSpc>
              <a:spcBef>
                <a:spcPts val="6000"/>
              </a:spcBef>
              <a:spcAft>
                <a:spcPts val="400"/>
              </a:spcAft>
              <a:buFont typeface="Arial" panose="020B0604020202020204" pitchFamily="34" charset="0"/>
              <a:buChar char="​"/>
              <a:defRPr sz="10000" b="1">
                <a:solidFill>
                  <a:schemeClr val="bg1"/>
                </a:solidFill>
              </a:defRPr>
            </a:lvl1pPr>
            <a:lvl2pPr marL="0" indent="0">
              <a:lnSpc>
                <a:spcPct val="111000"/>
              </a:lnSpc>
              <a:buFont typeface="Arial" panose="020B0604020202020204" pitchFamily="34" charset="0"/>
              <a:buChar char="​"/>
              <a:defRPr>
                <a:solidFill>
                  <a:schemeClr val="bg1"/>
                </a:solidFill>
              </a:defRPr>
            </a:lvl2pPr>
            <a:lvl3pPr marL="180000">
              <a:lnSpc>
                <a:spcPct val="114000"/>
              </a:lnSpc>
              <a:defRPr>
                <a:solidFill>
                  <a:schemeClr val="bg1"/>
                </a:solidFill>
              </a:defRPr>
            </a:lvl3pPr>
            <a:lvl4pPr marL="360000">
              <a:lnSpc>
                <a:spcPct val="114000"/>
              </a:lnSpc>
              <a:defRPr>
                <a:solidFill>
                  <a:schemeClr val="bg1"/>
                </a:solidFill>
              </a:defRPr>
            </a:lvl4pPr>
            <a:lvl5pPr marL="540000">
              <a:lnSpc>
                <a:spcPct val="114000"/>
              </a:lnSpc>
              <a:defRPr>
                <a:solidFill>
                  <a:schemeClr val="bg1"/>
                </a:solidFill>
              </a:defRPr>
            </a:lvl5pPr>
          </a:lstStyle>
          <a:p>
            <a:pPr lvl="0"/>
            <a:r>
              <a:rPr lang="da-DK" dirty="0"/>
              <a:t>Indsæt tal </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a:extLst>
              <a:ext uri="{FF2B5EF4-FFF2-40B4-BE49-F238E27FC236}">
                <a16:creationId xmlns:a16="http://schemas.microsoft.com/office/drawing/2014/main" id="{A7AB18CA-D15D-4150-802F-9E36348819D9}"/>
              </a:ext>
            </a:extLst>
          </p:cNvPr>
          <p:cNvSpPr txBox="1"/>
          <p:nvPr userDrawn="1"/>
        </p:nvSpPr>
        <p:spPr>
          <a:xfrm>
            <a:off x="-1173717" y="1900238"/>
            <a:ext cx="1040130" cy="169277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næste tekst niveau vælg ENTER og TAB</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at få tal niveauet tilbage skal du vælge ENTER og SHIFT + TAB </a:t>
            </a:r>
          </a:p>
          <a:p>
            <a:pPr algn="r"/>
            <a:endParaRPr lang="da-DK" sz="1100" dirty="0" err="1"/>
          </a:p>
        </p:txBody>
      </p:sp>
      <p:pic>
        <p:nvPicPr>
          <p:cNvPr id="4" name="Billede 3">
            <a:extLst>
              <a:ext uri="{FF2B5EF4-FFF2-40B4-BE49-F238E27FC236}">
                <a16:creationId xmlns:a16="http://schemas.microsoft.com/office/drawing/2014/main" id="{DAABE7F8-1F06-472C-9E25-82F6207F40CC}"/>
              </a:ext>
            </a:extLst>
          </p:cNvPr>
          <p:cNvPicPr>
            <a:picLocks noChangeAspect="1"/>
          </p:cNvPicPr>
          <p:nvPr userDrawn="1"/>
        </p:nvPicPr>
        <p:blipFill>
          <a:blip r:embed="rId2"/>
          <a:stretch>
            <a:fillRect/>
          </a:stretch>
        </p:blipFill>
        <p:spPr>
          <a:xfrm>
            <a:off x="-2031101" y="3429000"/>
            <a:ext cx="1897514" cy="2207684"/>
          </a:xfrm>
          <a:prstGeom prst="rect">
            <a:avLst/>
          </a:prstGeom>
        </p:spPr>
      </p:pic>
    </p:spTree>
    <p:extLst>
      <p:ext uri="{BB962C8B-B14F-4D97-AF65-F5344CB8AC3E}">
        <p14:creationId xmlns:p14="http://schemas.microsoft.com/office/powerpoint/2010/main" val="9862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xt Placeholder Ikoner">
            <a:extLst>
              <a:ext uri="{FF2B5EF4-FFF2-40B4-BE49-F238E27FC236}">
                <a16:creationId xmlns:a16="http://schemas.microsoft.com/office/drawing/2014/main" id="{527BF74F-F718-4318-88F1-B78CF3023F0A}"/>
              </a:ext>
            </a:extLst>
          </p:cNvPr>
          <p:cNvSpPr>
            <a:spLocks noGrp="1"/>
          </p:cNvSpPr>
          <p:nvPr>
            <p:ph type="body" sz="quarter" idx="16"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7472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44558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ille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1"/>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684086138"/>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killeside med bille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Picture Placeholder 2">
            <a:extLst>
              <a:ext uri="{FF2B5EF4-FFF2-40B4-BE49-F238E27FC236}">
                <a16:creationId xmlns:a16="http://schemas.microsoft.com/office/drawing/2014/main" id="{D42F2ED6-695B-42D6-BF46-316DB0DA3982}"/>
              </a:ext>
            </a:extLst>
          </p:cNvPr>
          <p:cNvSpPr>
            <a:spLocks noGrp="1"/>
          </p:cNvSpPr>
          <p:nvPr>
            <p:ph type="pic" idx="15" hasCustomPrompt="1"/>
          </p:nvPr>
        </p:nvSpPr>
        <p:spPr>
          <a:xfrm>
            <a:off x="0" y="-1"/>
            <a:ext cx="12189600" cy="6858000"/>
          </a:xfrm>
          <a:prstGeom prst="rect">
            <a:avLst/>
          </a:prstGeom>
          <a:no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4" name="Text Placeholder Ikoner">
            <a:extLst>
              <a:ext uri="{FF2B5EF4-FFF2-40B4-BE49-F238E27FC236}">
                <a16:creationId xmlns:a16="http://schemas.microsoft.com/office/drawing/2014/main" id="{9DA53165-D918-4619-BB9D-376E8930B3DC}"/>
              </a:ext>
            </a:extLst>
          </p:cNvPr>
          <p:cNvSpPr>
            <a:spLocks noGrp="1"/>
          </p:cNvSpPr>
          <p:nvPr>
            <p:ph type="body" sz="quarter" idx="16" hasCustomPrompt="1"/>
          </p:nvPr>
        </p:nvSpPr>
        <p:spPr>
          <a:xfrm>
            <a:off x="4320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982519384"/>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lys grøn/bourdeaux">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3. juli 2019</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4" name="Ikoner">
            <a:extLst>
              <a:ext uri="{FF2B5EF4-FFF2-40B4-BE49-F238E27FC236}">
                <a16:creationId xmlns:a16="http://schemas.microsoft.com/office/drawing/2014/main" id="{92F67898-8AD5-4046-A28E-69425C57589E}"/>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4165494038"/>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gside">
    <p:spTree>
      <p:nvGrpSpPr>
        <p:cNvPr id="1" name=""/>
        <p:cNvGrpSpPr/>
        <p:nvPr/>
      </p:nvGrpSpPr>
      <p:grpSpPr>
        <a:xfrm>
          <a:off x="0" y="0"/>
          <a:ext cx="0" cy="0"/>
          <a:chOff x="0" y="0"/>
          <a:chExt cx="0" cy="0"/>
        </a:xfrm>
      </p:grpSpPr>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2568761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redigere i master</a:t>
            </a:r>
          </a:p>
        </p:txBody>
      </p:sp>
      <p:sp>
        <p:nvSpPr>
          <p:cNvPr id="8" name="Pladsholder til slidenummer 7">
            <a:extLst>
              <a:ext uri="{FF2B5EF4-FFF2-40B4-BE49-F238E27FC236}">
                <a16:creationId xmlns:a16="http://schemas.microsoft.com/office/drawing/2014/main" id="{13C8E1C6-7A21-4AD7-9D89-1995FCC83029}"/>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Pladsholder til slidenummer 6">
            <a:extLst>
              <a:ext uri="{FF2B5EF4-FFF2-40B4-BE49-F238E27FC236}">
                <a16:creationId xmlns:a16="http://schemas.microsoft.com/office/drawing/2014/main" id="{0CAC9A41-10B9-4C2B-A87F-4B5B339337AD}"/>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54325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lys blå SST">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5C8D"/>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5C8D"/>
                </a:solidFill>
              </a:defRPr>
            </a:lvl1pPr>
          </a:lstStyle>
          <a:p>
            <a:fld id="{F2CF9434-4206-4AC2-A91A-1DCD05F48644}" type="datetime2">
              <a:rPr lang="da-DK" smtClean="0"/>
              <a:pPr/>
              <a:t>3. juli 2019</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2" y="336145"/>
            <a:ext cx="1800656" cy="421958"/>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5C8D"/>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666556974"/>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lys blå SUM">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3356"/>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1F34"/>
                </a:solidFill>
              </a:defRPr>
            </a:lvl1pPr>
          </a:lstStyle>
          <a:p>
            <a:fld id="{F2CF9434-4206-4AC2-A91A-1DCD05F48644}" type="datetime2">
              <a:rPr lang="da-DK" smtClean="0"/>
              <a:pPr/>
              <a:t>3. juli 2019</a:t>
            </a:fld>
            <a:endParaRPr lang="da-DK"/>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4" y="336145"/>
            <a:ext cx="1800651" cy="421957"/>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3356"/>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60349675"/>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til billede - Grøn">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3F36"/>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3. juli 2019</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82570405"/>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lide til billede - Bourdeaux">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441B3C"/>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3. juli 2019</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9660791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slide til billede - SUM">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1F34"/>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3. juli 2019</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85934967"/>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slide til billede - SS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5C8D"/>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3. juli 2019</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90770437"/>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Pladsholder til slidenummer 8">
            <a:extLst>
              <a:ext uri="{FF2B5EF4-FFF2-40B4-BE49-F238E27FC236}">
                <a16:creationId xmlns:a16="http://schemas.microsoft.com/office/drawing/2014/main" id="{1D3B4A91-55A6-4D67-ABB6-CF93E760822A}"/>
              </a:ext>
            </a:extLst>
          </p:cNvPr>
          <p:cNvSpPr>
            <a:spLocks noGrp="1"/>
          </p:cNvSpPr>
          <p:nvPr>
            <p:ph type="sldNum" sz="quarter" idx="12"/>
          </p:nvPr>
        </p:nvSpPr>
        <p:spPr/>
        <p:txBody>
          <a:bodyPr/>
          <a:lstStyle>
            <a:lvl1pPr>
              <a:defRPr>
                <a:solidFill>
                  <a:schemeClr val="tx1"/>
                </a:solidFill>
              </a:defRPr>
            </a:lvl1pPr>
          </a:lstStyle>
          <a:p>
            <a:r>
              <a:rPr lang="da-DK" dirty="0"/>
              <a:t>Side </a:t>
            </a:r>
            <a:fld id="{24C8C45C-947F-4981-8B3F-4F32E973C901}" type="slidenum">
              <a:rPr lang="da-DK" smtClean="0"/>
              <a:pPr/>
              <a:t>‹nr.›</a:t>
            </a:fld>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632970"/>
            <a:ext cx="8398800" cy="934890"/>
          </a:xfrm>
        </p:spPr>
        <p:txBody>
          <a:bodyPr/>
          <a:lstStyle>
            <a:lvl1pPr>
              <a:lnSpc>
                <a:spcPts val="3400"/>
              </a:lnSpc>
              <a:defRPr>
                <a:solidFill>
                  <a:srgbClr val="FF8C1E"/>
                </a:solidFill>
              </a:defRPr>
            </a:lvl1pPr>
          </a:lstStyle>
          <a:p>
            <a:r>
              <a:rPr lang="da-DK" dirty="0"/>
              <a:t>Overskrift skrives her i en eller to linjer</a:t>
            </a:r>
          </a:p>
        </p:txBody>
      </p:sp>
    </p:spTree>
    <p:extLst>
      <p:ext uri="{BB962C8B-B14F-4D97-AF65-F5344CB8AC3E}">
        <p14:creationId xmlns:p14="http://schemas.microsoft.com/office/powerpoint/2010/main" val="115452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63297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6" name="Slide Number Placeholder 5"/>
          <p:cNvSpPr>
            <a:spLocks noGrp="1"/>
          </p:cNvSpPr>
          <p:nvPr>
            <p:ph type="sldNum" sz="quarter" idx="4"/>
          </p:nvPr>
        </p:nvSpPr>
        <p:spPr>
          <a:xfrm>
            <a:off x="432000" y="6378417"/>
            <a:ext cx="673950" cy="180000"/>
          </a:xfrm>
          <a:prstGeom prst="rect">
            <a:avLst/>
          </a:prstGeom>
        </p:spPr>
        <p:txBody>
          <a:bodyPr vert="horz" lIns="0" tIns="0" rIns="0" bIns="0" rtlCol="0" anchor="b" anchorCtr="0"/>
          <a:lstStyle>
            <a:lvl1pPr algn="l">
              <a:defRPr sz="900">
                <a:solidFill>
                  <a:schemeClr val="accent5"/>
                </a:solidFill>
              </a:defRPr>
            </a:lvl1pPr>
          </a:lstStyle>
          <a:p>
            <a:r>
              <a:rPr lang="en-GB" dirty="0"/>
              <a:t>Side </a:t>
            </a:r>
            <a:fld id="{24C8C45C-947F-4981-8B3F-4F32E973C901}" type="slidenum">
              <a:rPr lang="en-GB" smtClean="0"/>
              <a:pPr/>
              <a:t>‹nr.›</a:t>
            </a:fld>
            <a:endParaRPr lang="en-GB" dirty="0"/>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744" r:id="rId2"/>
    <p:sldLayoutId id="2147483743" r:id="rId3"/>
    <p:sldLayoutId id="2147483746" r:id="rId4"/>
    <p:sldLayoutId id="2147483737" r:id="rId5"/>
    <p:sldLayoutId id="2147483738" r:id="rId6"/>
    <p:sldLayoutId id="2147483739" r:id="rId7"/>
    <p:sldLayoutId id="2147483740" r:id="rId8"/>
    <p:sldLayoutId id="2147483721" r:id="rId9"/>
    <p:sldLayoutId id="2147483652" r:id="rId10"/>
    <p:sldLayoutId id="2147483729" r:id="rId11"/>
    <p:sldLayoutId id="2147483728" r:id="rId12"/>
    <p:sldLayoutId id="2147483742" r:id="rId13"/>
    <p:sldLayoutId id="2147483732" r:id="rId14"/>
    <p:sldLayoutId id="2147483733" r:id="rId15"/>
    <p:sldLayoutId id="2147483736" r:id="rId16"/>
    <p:sldLayoutId id="2147483741" r:id="rId17"/>
    <p:sldLayoutId id="2147483735" r:id="rId18"/>
    <p:sldLayoutId id="2147483745" r:id="rId19"/>
    <p:sldLayoutId id="2147483722" r:id="rId20"/>
    <p:sldLayoutId id="2147483654" r:id="rId21"/>
    <p:sldLayoutId id="2147483655" r:id="rId22"/>
    <p:sldLayoutId id="2147483670" r:id="rId23"/>
  </p:sldLayoutIdLst>
  <p:hf hdr="0" ftr="0" dt="0"/>
  <p:txStyles>
    <p:titleStyle>
      <a:lvl1pPr algn="l" defTabSz="914400" rtl="0" eaLnBrk="1" latinLnBrk="0" hangingPunct="1">
        <a:lnSpc>
          <a:spcPct val="83000"/>
        </a:lnSpc>
        <a:spcBef>
          <a:spcPct val="0"/>
        </a:spcBef>
        <a:buNone/>
        <a:defRPr sz="3000" b="1" kern="1200">
          <a:solidFill>
            <a:srgbClr val="FF8C1E"/>
          </a:solidFill>
          <a:latin typeface="+mj-lt"/>
          <a:ea typeface="+mj-ea"/>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3" orient="horz" pos="398" userDrawn="1">
          <p15:clr>
            <a:srgbClr val="F26B43"/>
          </p15:clr>
        </p15:guide>
        <p15:guide id="4" orient="horz" pos="987" userDrawn="1">
          <p15:clr>
            <a:srgbClr val="F26B43"/>
          </p15:clr>
        </p15:guide>
        <p15:guide id="5" pos="7408" userDrawn="1">
          <p15:clr>
            <a:srgbClr val="F26B43"/>
          </p15:clr>
        </p15:guide>
        <p15:guide id="6" orient="horz" pos="1197" userDrawn="1">
          <p15:clr>
            <a:srgbClr val="F26B43"/>
          </p15:clr>
        </p15:guide>
        <p15:guide id="7" orient="horz" pos="384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st.23video.com/49543331/53391322/bd7575714e122aa48659a7f7271a1e4a/video_1080p/download-1-video.mp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st.23video.com/49543314/53390948/153b6b3e9e425e09fe0ca55e65c7af2d/video_1080p/download-1-video.mp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st.23video.com/49543316/53391030/dc3dcda6d1e284daf7ef0b058d2c2391/video_1080p/download-1-video.mp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5" name="Pladsholder til billede 4">
            <a:extLst>
              <a:ext uri="{FF2B5EF4-FFF2-40B4-BE49-F238E27FC236}">
                <a16:creationId xmlns:a16="http://schemas.microsoft.com/office/drawing/2014/main" id="{DD8FFF21-8356-704A-B2C7-43A3EA64FB69}"/>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l="13" r="13"/>
          <a:stretch>
            <a:fillRect/>
          </a:stretch>
        </p:blipFill>
        <p:spPr/>
      </p:pic>
    </p:spTree>
    <p:extLst>
      <p:ext uri="{BB962C8B-B14F-4D97-AF65-F5344CB8AC3E}">
        <p14:creationId xmlns:p14="http://schemas.microsoft.com/office/powerpoint/2010/main" val="678673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350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39" name="Lige forbindelse 38">
            <a:extLst>
              <a:ext uri="{FF2B5EF4-FFF2-40B4-BE49-F238E27FC236}">
                <a16:creationId xmlns:a16="http://schemas.microsoft.com/office/drawing/2014/main" id="{96A21D6F-2911-D340-AD8C-C2B0F4F98D3F}"/>
              </a:ext>
            </a:extLst>
          </p:cNvPr>
          <p:cNvCxnSpPr/>
          <p:nvPr/>
        </p:nvCxnSpPr>
        <p:spPr>
          <a:xfrm>
            <a:off x="5153025" y="2581275"/>
            <a:ext cx="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944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33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520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94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Pladsholder til indhold 2">
            <a:extLst>
              <a:ext uri="{FF2B5EF4-FFF2-40B4-BE49-F238E27FC236}">
                <a16:creationId xmlns:a16="http://schemas.microsoft.com/office/drawing/2014/main" id="{0BACA9C1-234E-4C60-9335-14308E3EEBCC}"/>
              </a:ext>
            </a:extLst>
          </p:cNvPr>
          <p:cNvSpPr txBox="1">
            <a:spLocks/>
          </p:cNvSpPr>
          <p:nvPr/>
        </p:nvSpPr>
        <p:spPr>
          <a:xfrm>
            <a:off x="442800" y="3077028"/>
            <a:ext cx="3050036" cy="2227161"/>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a:lstStyle>
          <a:p>
            <a:pPr marL="0" indent="0">
              <a:buNone/>
            </a:pPr>
            <a:r>
              <a:rPr lang="da-DK" sz="1800" b="1" dirty="0">
                <a:solidFill>
                  <a:srgbClr val="FF8C1E"/>
                </a:solidFill>
                <a:hlinkClick r:id="rId4">
                  <a:extLst>
                    <a:ext uri="{A12FA001-AC4F-418D-AE19-62706E023703}">
                      <ahyp:hlinkClr xmlns:ahyp="http://schemas.microsoft.com/office/drawing/2018/hyperlinkcolor" val="tx"/>
                    </a:ext>
                  </a:extLst>
                </a:hlinkClick>
              </a:rPr>
              <a:t>Se video her</a:t>
            </a:r>
            <a:endParaRPr lang="da-DK" sz="2000" b="1" dirty="0">
              <a:solidFill>
                <a:srgbClr val="FF8C1E"/>
              </a:solidFill>
            </a:endParaRPr>
          </a:p>
          <a:p>
            <a:pPr marL="0" indent="0">
              <a:buFont typeface="Raleway" panose="020B0503030101060003" pitchFamily="34" charset="0"/>
              <a:buNone/>
            </a:pPr>
            <a:endParaRPr lang="da-DK" sz="2000" dirty="0"/>
          </a:p>
          <a:p>
            <a:pPr marL="0" indent="0">
              <a:buFont typeface="Raleway" panose="020B0503030101060003" pitchFamily="34" charset="0"/>
              <a:buNone/>
            </a:pPr>
            <a:endParaRPr lang="da-DK" sz="1800" dirty="0"/>
          </a:p>
        </p:txBody>
      </p:sp>
    </p:spTree>
    <p:extLst>
      <p:ext uri="{BB962C8B-B14F-4D97-AF65-F5344CB8AC3E}">
        <p14:creationId xmlns:p14="http://schemas.microsoft.com/office/powerpoint/2010/main" val="731896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432000" y="1900800"/>
            <a:ext cx="6302755" cy="4197600"/>
          </a:xfrm>
        </p:spPr>
        <p:txBody>
          <a:body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spTree>
    <p:extLst>
      <p:ext uri="{BB962C8B-B14F-4D97-AF65-F5344CB8AC3E}">
        <p14:creationId xmlns:p14="http://schemas.microsoft.com/office/powerpoint/2010/main" val="841993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895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575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r>
              <a:rPr lang="da-DK"/>
              <a:t>Side </a:t>
            </a:r>
            <a:fld id="{24C8C45C-947F-4981-8B3F-4F32E973C901}" type="slidenum">
              <a:rPr lang="da-DK" smtClean="0"/>
              <a:pPr/>
              <a:t>19</a:t>
            </a:fld>
            <a:endParaRPr lang="da-DK" dirty="0"/>
          </a:p>
        </p:txBody>
      </p:sp>
    </p:spTree>
    <p:extLst>
      <p:ext uri="{BB962C8B-B14F-4D97-AF65-F5344CB8AC3E}">
        <p14:creationId xmlns:p14="http://schemas.microsoft.com/office/powerpoint/2010/main" val="377753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31999" y="3904090"/>
            <a:ext cx="3249455" cy="2194310"/>
          </a:xfrm>
        </p:spPr>
        <p:txBody>
          <a:bodyPr/>
          <a:lstStyle/>
          <a:p>
            <a:endParaRPr lang="da-DK" sz="2000" dirty="0"/>
          </a:p>
          <a:p>
            <a:endParaRPr lang="da-DK" sz="2000" dirty="0"/>
          </a:p>
          <a:p>
            <a:endParaRPr lang="da-DK" dirty="0"/>
          </a:p>
        </p:txBody>
      </p:sp>
      <p:sp>
        <p:nvSpPr>
          <p:cNvPr id="6" name="Pladsholder til indhold 2">
            <a:extLst>
              <a:ext uri="{FF2B5EF4-FFF2-40B4-BE49-F238E27FC236}">
                <a16:creationId xmlns:a16="http://schemas.microsoft.com/office/drawing/2014/main" id="{0BACA9C1-234E-4C60-9335-14308E3EEBCC}"/>
              </a:ext>
            </a:extLst>
          </p:cNvPr>
          <p:cNvSpPr txBox="1">
            <a:spLocks/>
          </p:cNvSpPr>
          <p:nvPr/>
        </p:nvSpPr>
        <p:spPr>
          <a:xfrm>
            <a:off x="442800" y="3420000"/>
            <a:ext cx="3252083" cy="1133086"/>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a:lstStyle>
          <a:p>
            <a:pPr marL="0" indent="0">
              <a:buNone/>
            </a:pPr>
            <a:r>
              <a:rPr lang="da-DK" sz="1800" b="1" dirty="0">
                <a:solidFill>
                  <a:srgbClr val="FF8C1E"/>
                </a:solidFill>
                <a:hlinkClick r:id="rId4">
                  <a:extLst>
                    <a:ext uri="{A12FA001-AC4F-418D-AE19-62706E023703}">
                      <ahyp:hlinkClr xmlns:ahyp="http://schemas.microsoft.com/office/drawing/2018/hyperlinkcolor" val="tx"/>
                    </a:ext>
                  </a:extLst>
                </a:hlinkClick>
              </a:rPr>
              <a:t>Se video her</a:t>
            </a:r>
            <a:endParaRPr lang="da-DK" sz="2000" b="1" dirty="0">
              <a:solidFill>
                <a:srgbClr val="FF8C1E"/>
              </a:solidFill>
            </a:endParaRPr>
          </a:p>
          <a:p>
            <a:pPr marL="0" indent="0">
              <a:buFont typeface="Raleway" panose="020B0503030101060003" pitchFamily="34" charset="0"/>
              <a:buNone/>
            </a:pPr>
            <a:endParaRPr lang="da-DK" sz="2000" dirty="0"/>
          </a:p>
          <a:p>
            <a:pPr marL="0" indent="0">
              <a:buFont typeface="Raleway" panose="020B0503030101060003" pitchFamily="34" charset="0"/>
              <a:buNone/>
            </a:pPr>
            <a:endParaRPr lang="da-DK" sz="1800" dirty="0"/>
          </a:p>
        </p:txBody>
      </p:sp>
    </p:spTree>
    <p:extLst>
      <p:ext uri="{BB962C8B-B14F-4D97-AF65-F5344CB8AC3E}">
        <p14:creationId xmlns:p14="http://schemas.microsoft.com/office/powerpoint/2010/main" val="367194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150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163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54BCBBA7-20BF-604C-9831-B1FC3412748D}"/>
              </a:ext>
            </a:extLst>
          </p:cNvPr>
          <p:cNvSpPr>
            <a:spLocks noGrp="1"/>
          </p:cNvSpPr>
          <p:nvPr>
            <p:ph type="sldNum" sz="quarter" idx="12"/>
          </p:nvPr>
        </p:nvSpPr>
        <p:spPr/>
        <p:txBody>
          <a:bodyPr/>
          <a:lstStyle/>
          <a:p>
            <a:r>
              <a:rPr lang="da-DK"/>
              <a:t>Side </a:t>
            </a:r>
            <a:fld id="{24C8C45C-947F-4981-8B3F-4F32E973C901}" type="slidenum">
              <a:rPr lang="da-DK" smtClean="0"/>
              <a:pPr/>
              <a:t>22</a:t>
            </a:fld>
            <a:endParaRPr lang="da-DK" dirty="0"/>
          </a:p>
        </p:txBody>
      </p:sp>
    </p:spTree>
    <p:extLst>
      <p:ext uri="{BB962C8B-B14F-4D97-AF65-F5344CB8AC3E}">
        <p14:creationId xmlns:p14="http://schemas.microsoft.com/office/powerpoint/2010/main" val="132811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48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31999" y="1900800"/>
            <a:ext cx="10397925" cy="4197600"/>
          </a:xfrm>
        </p:spPr>
        <p:txBody>
          <a:bodyPr/>
          <a:lstStyle/>
          <a:p>
            <a:endParaRPr lang="da-DK" sz="2000" dirty="0"/>
          </a:p>
          <a:p>
            <a:endParaRPr lang="da-DK" sz="2000" dirty="0"/>
          </a:p>
          <a:p>
            <a:endParaRPr lang="da-DK" dirty="0"/>
          </a:p>
        </p:txBody>
      </p:sp>
    </p:spTree>
    <p:extLst>
      <p:ext uri="{BB962C8B-B14F-4D97-AF65-F5344CB8AC3E}">
        <p14:creationId xmlns:p14="http://schemas.microsoft.com/office/powerpoint/2010/main" val="167148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Pladsholder til indhold 2">
            <a:extLst>
              <a:ext uri="{FF2B5EF4-FFF2-40B4-BE49-F238E27FC236}">
                <a16:creationId xmlns:a16="http://schemas.microsoft.com/office/drawing/2014/main" id="{0BACA9C1-234E-4C60-9335-14308E3EEBCC}"/>
              </a:ext>
            </a:extLst>
          </p:cNvPr>
          <p:cNvSpPr txBox="1">
            <a:spLocks/>
          </p:cNvSpPr>
          <p:nvPr/>
        </p:nvSpPr>
        <p:spPr>
          <a:xfrm>
            <a:off x="442800" y="3078915"/>
            <a:ext cx="3236181" cy="1481429"/>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a:lstStyle>
          <a:p>
            <a:pPr marL="0" indent="0">
              <a:buNone/>
            </a:pPr>
            <a:r>
              <a:rPr lang="da-DK" sz="1800" b="1" dirty="0">
                <a:solidFill>
                  <a:srgbClr val="FF8C1E"/>
                </a:solidFill>
                <a:latin typeface="Raleway" panose="020B0503030101060003" pitchFamily="34" charset="77"/>
                <a:hlinkClick r:id="rId4">
                  <a:extLst>
                    <a:ext uri="{A12FA001-AC4F-418D-AE19-62706E023703}">
                      <ahyp:hlinkClr xmlns:ahyp="http://schemas.microsoft.com/office/drawing/2018/hyperlinkcolor" val="tx"/>
                    </a:ext>
                  </a:extLst>
                </a:hlinkClick>
              </a:rPr>
              <a:t>Se video her</a:t>
            </a:r>
            <a:endParaRPr lang="da-DK" sz="2000" b="1" dirty="0">
              <a:solidFill>
                <a:srgbClr val="FF8C1E"/>
              </a:solidFill>
              <a:latin typeface="Raleway" panose="020B0503030101060003" pitchFamily="34" charset="77"/>
            </a:endParaRPr>
          </a:p>
          <a:p>
            <a:pPr marL="0" indent="0">
              <a:buFont typeface="Raleway" panose="020B0503030101060003" pitchFamily="34" charset="0"/>
              <a:buNone/>
            </a:pPr>
            <a:endParaRPr lang="da-DK" sz="2000" dirty="0"/>
          </a:p>
          <a:p>
            <a:pPr marL="0" indent="0">
              <a:buFont typeface="Raleway" panose="020B0503030101060003" pitchFamily="34" charset="0"/>
              <a:buNone/>
            </a:pPr>
            <a:endParaRPr lang="da-DK" sz="1800" dirty="0"/>
          </a:p>
        </p:txBody>
      </p:sp>
    </p:spTree>
    <p:extLst>
      <p:ext uri="{BB962C8B-B14F-4D97-AF65-F5344CB8AC3E}">
        <p14:creationId xmlns:p14="http://schemas.microsoft.com/office/powerpoint/2010/main" val="2414255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106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0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79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388839"/>
      </p:ext>
    </p:extLst>
  </p:cSld>
  <p:clrMapOvr>
    <a:masterClrMapping/>
  </p:clrMapOvr>
</p:sld>
</file>

<file path=ppt/theme/theme1.xml><?xml version="1.0" encoding="utf-8"?>
<a:theme xmlns:a="http://schemas.openxmlformats.org/drawingml/2006/main" name="Sundhedsstyrelsen PowerPoint skabelon">
  <a:themeElements>
    <a:clrScheme name="Sundhedsstyrelsen - Mørk grøn">
      <a:dk1>
        <a:sysClr val="windowText" lastClr="000000"/>
      </a:dk1>
      <a:lt1>
        <a:sysClr val="window" lastClr="FFFFFF"/>
      </a:lt1>
      <a:dk2>
        <a:srgbClr val="99EFD7"/>
      </a:dk2>
      <a:lt2>
        <a:srgbClr val="005045"/>
      </a:lt2>
      <a:accent1>
        <a:srgbClr val="003F36"/>
      </a:accent1>
      <a:accent2>
        <a:srgbClr val="00D79B"/>
      </a:accent2>
      <a:accent3>
        <a:srgbClr val="005C8D"/>
      </a:accent3>
      <a:accent4>
        <a:srgbClr val="BEE3FF"/>
      </a:accent4>
      <a:accent5>
        <a:srgbClr val="441B3C"/>
      </a:accent5>
      <a:accent6>
        <a:srgbClr val="FF7896"/>
      </a:accent6>
      <a:hlink>
        <a:srgbClr val="00D79B"/>
      </a:hlink>
      <a:folHlink>
        <a:srgbClr val="005045"/>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80A382FA-ACBF-40C7-BBCE-9F3A582229E7}" vid="{1EFB27F6-363C-4608-BBC2-7E8C36F97D9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Sundhedsstyrelsen PowerPoint skabelon</Template>
  <TotalTime>0</TotalTime>
  <Words>1709</Words>
  <Application>Microsoft Macintosh PowerPoint</Application>
  <PresentationFormat>Widescreen</PresentationFormat>
  <Paragraphs>96</Paragraphs>
  <Slides>22</Slides>
  <Notes>21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22</vt:i4>
      </vt:variant>
    </vt:vector>
  </HeadingPairs>
  <TitlesOfParts>
    <vt:vector size="26" baseType="lpstr">
      <vt:lpstr>Raleway</vt:lpstr>
      <vt:lpstr>Arial</vt:lpstr>
      <vt:lpstr>Raleway ExtraBold</vt:lpstr>
      <vt:lpstr>Sundhedsstyrelsen PowerPoint skabelon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2019-06-17T09:34:03Z</cp:lastPrinted>
  <dcterms:created xsi:type="dcterms:W3CDTF">2018-11-28T12:39:54Z</dcterms:created>
  <dcterms:modified xsi:type="dcterms:W3CDTF">2019-07-03T09:15:11Z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